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3" r:id="rId3"/>
    <p:sldId id="274" r:id="rId4"/>
    <p:sldId id="275" r:id="rId5"/>
    <p:sldId id="257" r:id="rId6"/>
    <p:sldId id="282" r:id="rId7"/>
    <p:sldId id="260" r:id="rId8"/>
    <p:sldId id="262" r:id="rId9"/>
    <p:sldId id="265" r:id="rId10"/>
    <p:sldId id="264" r:id="rId11"/>
    <p:sldId id="278" r:id="rId12"/>
    <p:sldId id="280" r:id="rId13"/>
    <p:sldId id="279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45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76922-51C2-473D-860E-0B3C853713DF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57868-79DB-441C-AFE0-031B48B88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2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3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1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3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2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5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3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8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9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7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3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4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E25A-90FD-4DF0-B02F-2B89E95C5F54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FDCF-3284-4A2B-8A2C-A654FF4BB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ветеран IT\Downloads\e41af0b02dd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8571" y="1052736"/>
            <a:ext cx="4031389" cy="145399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Кинолагерь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ветеран IT\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46" y="2132856"/>
            <a:ext cx="1863447" cy="184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34794" y="2636912"/>
            <a:ext cx="4202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Первая профильная киносмена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Приморском </a:t>
            </a:r>
            <a:r>
              <a:rPr lang="ru-RU" b="1" dirty="0" smtClean="0">
                <a:solidFill>
                  <a:schemeClr val="bg1"/>
                </a:solidFill>
              </a:rPr>
              <a:t>крае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16016" y="2173613"/>
            <a:ext cx="3240360" cy="0"/>
          </a:xfrm>
          <a:prstGeom prst="line">
            <a:avLst/>
          </a:prstGeom>
          <a:ln w="79375" cmpd="thickThin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908720"/>
            <a:ext cx="3178696" cy="2016224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/>
              <a:t>Николай Пинчук </a:t>
            </a:r>
            <a:r>
              <a:rPr lang="ru-RU" sz="1800" dirty="0" smtClean="0"/>
              <a:t>Руководитель </a:t>
            </a:r>
            <a:r>
              <a:rPr lang="ru-RU" sz="1800" dirty="0"/>
              <a:t>театра-студии </a:t>
            </a:r>
            <a:r>
              <a:rPr lang="ru-RU" sz="1800" dirty="0" smtClean="0"/>
              <a:t>ДВФУ «Игровая комната»</a:t>
            </a:r>
            <a:endParaRPr lang="ru-RU" sz="1800" dirty="0"/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 smtClean="0"/>
              <a:t>Победитель </a:t>
            </a:r>
            <a:r>
              <a:rPr lang="ru-RU" sz="1800" dirty="0"/>
              <a:t>регионального фестиваля студенческих искусств </a:t>
            </a:r>
            <a:r>
              <a:rPr lang="ru-RU" sz="1800" dirty="0" smtClean="0"/>
              <a:t>«Болдинская осень»</a:t>
            </a:r>
            <a:endParaRPr lang="ru-RU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64088" y="4149080"/>
            <a:ext cx="3670969" cy="184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/>
              <a:t>Константин Хабенский</a:t>
            </a:r>
            <a:br>
              <a:rPr lang="ru-RU" sz="1800" b="1" dirty="0" smtClean="0"/>
            </a:br>
            <a:r>
              <a:rPr lang="ru-RU" sz="1800" dirty="0"/>
              <a:t> народный артист </a:t>
            </a:r>
            <a:r>
              <a:rPr lang="ru-RU" sz="1800" dirty="0" smtClean="0"/>
              <a:t>РФ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обладатель </a:t>
            </a:r>
            <a:r>
              <a:rPr lang="ru-RU" sz="1800" dirty="0" smtClean="0"/>
              <a:t>премии </a:t>
            </a:r>
            <a:r>
              <a:rPr lang="ru-RU" sz="1800" dirty="0"/>
              <a:t>«Ника», </a:t>
            </a:r>
            <a:r>
              <a:rPr lang="ru-RU" sz="1800" dirty="0" smtClean="0"/>
              <a:t>«</a:t>
            </a:r>
            <a:r>
              <a:rPr lang="ru-RU" sz="1800" dirty="0"/>
              <a:t>Золотой орёл»,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Международной </a:t>
            </a:r>
            <a:r>
              <a:rPr lang="ru-RU" sz="1800" dirty="0"/>
              <a:t>премии </a:t>
            </a:r>
            <a:r>
              <a:rPr lang="ru-RU" sz="1800" dirty="0" smtClean="0"/>
              <a:t>Станиславского, </a:t>
            </a:r>
            <a:r>
              <a:rPr lang="ru-RU" sz="1800" dirty="0"/>
              <a:t>фестиваля «</a:t>
            </a:r>
            <a:r>
              <a:rPr lang="ru-RU" sz="1800" dirty="0" err="1"/>
              <a:t>Кинотавр</a:t>
            </a:r>
            <a:r>
              <a:rPr lang="ru-RU" sz="1800" dirty="0" smtClean="0"/>
              <a:t>»</a:t>
            </a:r>
          </a:p>
        </p:txBody>
      </p:sp>
      <p:pic>
        <p:nvPicPr>
          <p:cNvPr id="8" name="Picture 5" descr="C:\Users\ветеран IT\Pictures\film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" y="178544"/>
            <a:ext cx="4703891" cy="63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етеран IT\Pictures\portrait\x_2e6523d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3342111" cy="28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пк\Documents\2.2 Кинокурс\blank_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259085"/>
            <a:ext cx="3742977" cy="159153"/>
          </a:xfrm>
          <a:prstGeom prst="rect">
            <a:avLst/>
          </a:prstGeom>
          <a:noFill/>
        </p:spPr>
      </p:pic>
      <p:pic>
        <p:nvPicPr>
          <p:cNvPr id="2" name="Picture 2" descr="C:\Users\ветеран IT\Pictures\portrait\12852_konstantin_habensky_pic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4" y="3418237"/>
            <a:ext cx="3270357" cy="292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1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теран IT\Documents\Кинолагерь\2568_15.1367282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6" y="0"/>
            <a:ext cx="9164635" cy="687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352928" cy="1041470"/>
          </a:xfrm>
          <a:solidFill>
            <a:schemeClr val="lt1">
              <a:alpha val="51000"/>
            </a:schemeClr>
          </a:solidFill>
        </p:spPr>
        <p:txBody>
          <a:bodyPr/>
          <a:lstStyle/>
          <a:p>
            <a:r>
              <a:rPr lang="ru-RU" b="1" dirty="0" smtClean="0"/>
              <a:t>Лагерь «Юность»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68804" cy="5616624"/>
          </a:xfr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Детский </a:t>
            </a:r>
            <a:r>
              <a:rPr lang="ru-RU" sz="2000" dirty="0"/>
              <a:t>лагерь «Юность», организующий летний отдых детей в возрасте от 7 до 15 лет, расположен </a:t>
            </a:r>
            <a:r>
              <a:rPr lang="ru-RU" sz="2000" b="1" dirty="0"/>
              <a:t>в бухте Муравьиная </a:t>
            </a:r>
            <a:r>
              <a:rPr lang="ru-RU" sz="2000" dirty="0"/>
              <a:t>на берегу Уссурийского залива. </a:t>
            </a:r>
            <a:r>
              <a:rPr lang="ru-RU" sz="2000" b="1" dirty="0"/>
              <a:t>Лесопарковая зона</a:t>
            </a:r>
            <a:r>
              <a:rPr lang="ru-RU" sz="2000" dirty="0"/>
              <a:t>, окружающая территорию </a:t>
            </a:r>
            <a:r>
              <a:rPr lang="ru-RU" sz="2000" dirty="0" smtClean="0"/>
              <a:t>лагеря, обработана против клещей, </a:t>
            </a:r>
            <a:r>
              <a:rPr lang="ru-RU" sz="2000" b="1" dirty="0"/>
              <a:t>пляжная зона</a:t>
            </a:r>
            <a:r>
              <a:rPr lang="ru-RU" sz="2000" dirty="0"/>
              <a:t> «Юности» благоустроена и оборудована лежаками, водная территория защищена противоакульной сетью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1000" dirty="0"/>
              <a:t/>
            </a:r>
            <a:br>
              <a:rPr lang="ru-RU" sz="1000" dirty="0"/>
            </a:br>
            <a:r>
              <a:rPr lang="ru-RU" sz="2000" dirty="0"/>
              <a:t>Для удовлетворения нужд лагеря используется чистая питьевая вода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из </a:t>
            </a:r>
            <a:r>
              <a:rPr lang="ru-RU" sz="2000" dirty="0"/>
              <a:t>местной скважины</a:t>
            </a:r>
            <a:r>
              <a:rPr lang="ru-RU" sz="2000" dirty="0" smtClean="0"/>
              <a:t>.</a:t>
            </a:r>
            <a:endParaRPr lang="ru-RU" sz="1000" dirty="0"/>
          </a:p>
          <a:p>
            <a:pPr marL="0" indent="0">
              <a:buNone/>
            </a:pPr>
            <a:r>
              <a:rPr lang="ru-RU" sz="2000" dirty="0"/>
              <a:t>Дети размещаются в комфортных комнатах, где установлена удобная современная мебель. Столовая лагеря «Юность» предлагает отдыхающим сбалансированное пятиразовое питание – в меню представлены разнообразные, питательные, богатые витаминами блюда. Сотрудники медпункта лагеря следят за состоянием здоровья мальчишек и девчонок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итогам 2012 года "Юность" был признан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лучшим </a:t>
            </a:r>
            <a:r>
              <a:rPr lang="ru-RU" sz="2000" b="1" dirty="0">
                <a:solidFill>
                  <a:schemeClr val="tx1"/>
                </a:solidFill>
              </a:rPr>
              <a:t>детским лагерем Приморского </a:t>
            </a:r>
            <a:r>
              <a:rPr lang="ru-RU" sz="2000" b="1" dirty="0" smtClean="0">
                <a:solidFill>
                  <a:schemeClr val="tx1"/>
                </a:solidFill>
              </a:rPr>
              <a:t>края</a:t>
            </a:r>
            <a:endParaRPr lang="ru-RU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500" dirty="0"/>
              <a:t/>
            </a:r>
            <a:br>
              <a:rPr lang="ru-RU" sz="1500" dirty="0"/>
            </a:br>
            <a:endParaRPr lang="ru-RU" sz="1500" dirty="0" smtClean="0"/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5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69393" y="1052736"/>
            <a:ext cx="5184576" cy="0"/>
          </a:xfrm>
          <a:prstGeom prst="line">
            <a:avLst/>
          </a:prstGeom>
          <a:ln w="1016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0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теран IT\Documents\Кинолагерь\2568_17.1367282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"/>
            <a:ext cx="9144000" cy="68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84684"/>
            <a:ext cx="5760640" cy="5688632"/>
          </a:xfrm>
          <a:solidFill>
            <a:schemeClr val="lt1">
              <a:alpha val="46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организации досуга детей в лагере предусмотрены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игровые городки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 качелями и детскими аттракционами, открытые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спортивные площадки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для игры в волейбол, баскетбол, футбол,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игровые комнаты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большим выбором развлечений.</a:t>
            </a: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Воспитатели и педагоги лагеря «Юность» проводят для ребят различные мероприятия развлекательной и познавательной, культурной и оздоровительной направленности. Дети имеют возможность заниматься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кружках по интересам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спортивных секциях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Одним из любимых развлечений среди отдыхающих «Юности» являются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морские купания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территории лагеря находится памятник Федерального значения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закладная стела буддистского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монастыря существовавшего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этой территории 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XIX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веке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81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теран IT\Documents\Кинолагерь\1365395401_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-2"/>
            <a:ext cx="913692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61" y="188637"/>
            <a:ext cx="8288351" cy="6480722"/>
          </a:xfrm>
          <a:solidFill>
            <a:schemeClr val="lt1">
              <a:alpha val="52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Смена: </a:t>
            </a:r>
            <a:r>
              <a:rPr lang="ru-RU" sz="1800" dirty="0" smtClean="0"/>
              <a:t>с 23 июля по 5 августа (14 дней)</a:t>
            </a:r>
            <a:endParaRPr lang="ru-RU" sz="1800" dirty="0"/>
          </a:p>
          <a:p>
            <a:pPr marL="0" indent="0">
              <a:buNone/>
            </a:pPr>
            <a:endParaRPr lang="ru-RU" sz="800" b="1" dirty="0"/>
          </a:p>
          <a:p>
            <a:pPr marL="0" indent="0">
              <a:buNone/>
            </a:pPr>
            <a:r>
              <a:rPr lang="ru-RU" sz="1800" b="1" dirty="0" smtClean="0"/>
              <a:t>Цена </a:t>
            </a:r>
            <a:r>
              <a:rPr lang="ru-RU" sz="1800" b="1" dirty="0"/>
              <a:t>путевки: </a:t>
            </a:r>
            <a:r>
              <a:rPr lang="ru-RU" sz="1800" dirty="0" smtClean="0"/>
              <a:t>24 000 </a:t>
            </a:r>
            <a:r>
              <a:rPr lang="ru-RU" sz="1800" dirty="0" smtClean="0"/>
              <a:t>рублей</a:t>
            </a:r>
            <a:r>
              <a:rPr lang="ru-RU" sz="1800" dirty="0"/>
              <a:t> </a:t>
            </a:r>
            <a:r>
              <a:rPr lang="ru-RU" sz="1800" dirty="0" smtClean="0"/>
              <a:t>- </a:t>
            </a:r>
            <a:r>
              <a:rPr lang="ru-RU" sz="1500" dirty="0" smtClean="0"/>
              <a:t>Родители </a:t>
            </a:r>
            <a:r>
              <a:rPr lang="ru-RU" sz="1500" dirty="0"/>
              <a:t>могут получить </a:t>
            </a:r>
            <a:r>
              <a:rPr lang="ru-RU" sz="1500" u="sng" dirty="0"/>
              <a:t>компенсацию в </a:t>
            </a:r>
            <a:r>
              <a:rPr lang="ru-RU" sz="1500" u="sng" dirty="0" smtClean="0"/>
              <a:t>размере 8000 </a:t>
            </a:r>
            <a:r>
              <a:rPr lang="ru-RU" sz="1500" u="sng" dirty="0"/>
              <a:t>руб. </a:t>
            </a:r>
            <a:r>
              <a:rPr lang="ru-RU" sz="1500" dirty="0" smtClean="0"/>
              <a:t>			       на </a:t>
            </a:r>
            <a:r>
              <a:rPr lang="ru-RU" sz="1500" dirty="0"/>
              <a:t>основании Постановления АПК от 12.02.2014 г. № </a:t>
            </a:r>
            <a:r>
              <a:rPr lang="ru-RU" sz="1500" dirty="0" smtClean="0"/>
              <a:t>40-па</a:t>
            </a:r>
            <a:endParaRPr lang="ru-RU" sz="1500" dirty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b="1" dirty="0" smtClean="0"/>
              <a:t>Расположение: </a:t>
            </a:r>
            <a:r>
              <a:rPr lang="ru-RU" sz="1800" dirty="0" smtClean="0"/>
              <a:t>Владивосток</a:t>
            </a:r>
            <a:r>
              <a:rPr lang="ru-RU" sz="1800" dirty="0"/>
              <a:t>, бухта Муравьиная (</a:t>
            </a:r>
            <a:r>
              <a:rPr lang="ru-RU" sz="1800" dirty="0" err="1"/>
              <a:t>Тавайза</a:t>
            </a:r>
            <a:r>
              <a:rPr lang="ru-RU" sz="1800" dirty="0" smtClean="0"/>
              <a:t>) 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             Расстояние </a:t>
            </a:r>
            <a:r>
              <a:rPr lang="ru-RU" sz="1800" dirty="0"/>
              <a:t>от Владивостока по </a:t>
            </a:r>
            <a:r>
              <a:rPr lang="ru-RU" sz="1800" dirty="0" smtClean="0"/>
              <a:t>автодороге 40 км</a:t>
            </a:r>
          </a:p>
          <a:p>
            <a:pPr marL="0" indent="0">
              <a:buNone/>
            </a:pPr>
            <a:endParaRPr lang="ru-RU" sz="800" dirty="0"/>
          </a:p>
          <a:p>
            <a:pPr marL="0" indent="0">
              <a:buNone/>
            </a:pPr>
            <a:r>
              <a:rPr lang="ru-RU" sz="1800" b="1" dirty="0" smtClean="0"/>
              <a:t>Территория:</a:t>
            </a:r>
            <a:r>
              <a:rPr lang="ru-RU" sz="1800" dirty="0" smtClean="0"/>
              <a:t> обширная – 7га </a:t>
            </a:r>
          </a:p>
          <a:p>
            <a:pPr marL="0" indent="0">
              <a:buNone/>
            </a:pPr>
            <a:r>
              <a:rPr lang="ru-RU" sz="1800" dirty="0" smtClean="0"/>
              <a:t>	       окружена лесом преимущественно </a:t>
            </a:r>
            <a:r>
              <a:rPr lang="ru-RU" sz="1800" dirty="0"/>
              <a:t>хвойных </a:t>
            </a:r>
            <a:r>
              <a:rPr lang="ru-RU" sz="1800" dirty="0" smtClean="0"/>
              <a:t>пород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	       озелененная</a:t>
            </a:r>
            <a:r>
              <a:rPr lang="ru-RU" sz="1800" dirty="0"/>
              <a:t>, </a:t>
            </a:r>
            <a:r>
              <a:rPr lang="ru-RU" sz="1800" dirty="0" smtClean="0"/>
              <a:t>ежегодно проводится противоэнцефалитная обработка</a:t>
            </a:r>
            <a:endParaRPr lang="ru-RU" sz="1800" dirty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b="1" dirty="0" smtClean="0"/>
              <a:t>Пляж:  </a:t>
            </a:r>
            <a:r>
              <a:rPr lang="ru-RU" sz="1800" dirty="0" smtClean="0"/>
              <a:t>оборудован лежаками</a:t>
            </a:r>
            <a:r>
              <a:rPr lang="ru-RU" sz="1800" dirty="0" smtClean="0"/>
              <a:t>, </a:t>
            </a:r>
          </a:p>
          <a:p>
            <a:pPr marL="0" indent="0">
              <a:buNone/>
            </a:pPr>
            <a:r>
              <a:rPr lang="ru-RU" sz="1800" dirty="0" smtClean="0"/>
              <a:t>              водная территория ограждена </a:t>
            </a:r>
            <a:r>
              <a:rPr lang="ru-RU" sz="1800" dirty="0" err="1" smtClean="0"/>
              <a:t>противоакульной</a:t>
            </a:r>
            <a:r>
              <a:rPr lang="ru-RU" sz="1800" dirty="0" smtClean="0"/>
              <a:t> сеткой, </a:t>
            </a:r>
          </a:p>
          <a:p>
            <a:pPr marL="0" indent="0">
              <a:buNone/>
            </a:pPr>
            <a:r>
              <a:rPr lang="ru-RU" sz="1800" dirty="0" smtClean="0"/>
              <a:t>              </a:t>
            </a:r>
            <a:r>
              <a:rPr lang="ru-RU" sz="1800" dirty="0" smtClean="0"/>
              <a:t>на пляже дежурят спасатели.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  Берег </a:t>
            </a:r>
            <a:r>
              <a:rPr lang="ru-RU" sz="1800" dirty="0"/>
              <a:t>на пляже: песчаный, каменистый. Морское дно: песчаное. 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b="1" dirty="0" smtClean="0"/>
              <a:t>Размещение:</a:t>
            </a:r>
            <a:r>
              <a:rPr lang="ru-RU" sz="1800" dirty="0" smtClean="0"/>
              <a:t> Деревянные </a:t>
            </a:r>
            <a:r>
              <a:rPr lang="ru-RU" sz="1800" dirty="0"/>
              <a:t>корпуса,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количество </a:t>
            </a:r>
            <a:r>
              <a:rPr lang="ru-RU" sz="1800" dirty="0"/>
              <a:t>спальных мест в корпусе 20 - 30 </a:t>
            </a:r>
            <a:r>
              <a:rPr lang="ru-RU" sz="1800" dirty="0" smtClean="0"/>
              <a:t>человек</a:t>
            </a:r>
            <a:endParaRPr lang="ru-RU" sz="1800" dirty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b="1" dirty="0" smtClean="0"/>
              <a:t>Питание:</a:t>
            </a:r>
            <a:r>
              <a:rPr lang="ru-RU" sz="1800" dirty="0" smtClean="0"/>
              <a:t> </a:t>
            </a:r>
            <a:r>
              <a:rPr lang="ru-RU" sz="1800" dirty="0"/>
              <a:t>пятиразовое, </a:t>
            </a:r>
            <a:r>
              <a:rPr lang="ru-RU" sz="1800" dirty="0" smtClean="0"/>
              <a:t>разнообразное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В рационе </a:t>
            </a:r>
            <a:r>
              <a:rPr lang="ru-RU" sz="1800" dirty="0"/>
              <a:t>ежедневно </a:t>
            </a:r>
            <a:r>
              <a:rPr lang="ru-RU" sz="1800" dirty="0" smtClean="0"/>
              <a:t>присутствуют фрукты</a:t>
            </a:r>
            <a:r>
              <a:rPr lang="ru-RU" sz="1800" dirty="0"/>
              <a:t>, выпечка, </a:t>
            </a:r>
            <a:r>
              <a:rPr lang="ru-RU" sz="1800" dirty="0" smtClean="0"/>
              <a:t>мороженное</a:t>
            </a:r>
            <a:endParaRPr lang="ru-RU" sz="1800" dirty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1800" b="1" dirty="0" smtClean="0"/>
              <a:t>Телефонная </a:t>
            </a:r>
            <a:r>
              <a:rPr lang="ru-RU" sz="1800" b="1" dirty="0"/>
              <a:t>связь:</a:t>
            </a:r>
            <a:r>
              <a:rPr lang="ru-RU" sz="1800" dirty="0"/>
              <a:t> Билайн, Мегафон, МТС, </a:t>
            </a:r>
            <a:r>
              <a:rPr lang="ru-RU" sz="1800" dirty="0" smtClean="0"/>
              <a:t>Ростелеком (</a:t>
            </a:r>
            <a:r>
              <a:rPr lang="ru-RU" sz="1800" dirty="0" err="1"/>
              <a:t>Акос</a:t>
            </a:r>
            <a:r>
              <a:rPr lang="ru-RU" sz="1800" dirty="0" smtClean="0"/>
              <a:t>)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4596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теран IT\Documents\Кинолагерь\LOHumOqPgq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28" y="1443022"/>
            <a:ext cx="3578665" cy="35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етеран IT\Documents\Кинолагерь\rainbow_full_circ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76" y="955682"/>
            <a:ext cx="4618371" cy="45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98650" y="5517232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Елизавета</a:t>
            </a:r>
          </a:p>
          <a:p>
            <a:pPr algn="ctr"/>
            <a:r>
              <a:rPr lang="ru-RU" b="1" dirty="0" smtClean="0"/>
              <a:t>8 964 438 64 06</a:t>
            </a:r>
          </a:p>
          <a:p>
            <a:pPr algn="ctr"/>
            <a:endParaRPr lang="ru-RU" sz="1000" dirty="0"/>
          </a:p>
          <a:p>
            <a:pPr algn="ctr"/>
            <a:r>
              <a:rPr lang="en-US" dirty="0" smtClean="0"/>
              <a:t>airplaneva@gmail.com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3269" y="147840"/>
            <a:ext cx="8400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Если вы хотите организовать для своего ребенка интересный и безопасный </a:t>
            </a:r>
            <a:r>
              <a:rPr lang="ru-RU" dirty="0" smtClean="0"/>
              <a:t>отдых,</a:t>
            </a:r>
          </a:p>
          <a:p>
            <a:pPr algn="ctr"/>
            <a:r>
              <a:rPr lang="ru-RU" dirty="0" smtClean="0"/>
              <a:t>звоните </a:t>
            </a:r>
            <a:r>
              <a:rPr lang="ru-RU" dirty="0"/>
              <a:t>или пишите нашему менеджеру</a:t>
            </a:r>
          </a:p>
        </p:txBody>
      </p:sp>
    </p:spTree>
    <p:extLst>
      <p:ext uri="{BB962C8B-B14F-4D97-AF65-F5344CB8AC3E}">
        <p14:creationId xmlns:p14="http://schemas.microsoft.com/office/powerpoint/2010/main" val="314898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теран IT\Documents\Кинолагерь\20226.1338677196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5000"/>
                    </a14:imgEffect>
                    <a14:imgEffect>
                      <a14:colorTemperature colorTemp="11200"/>
                    </a14:imgEffect>
                    <a14:imgEffect>
                      <a14:saturation sat="90000"/>
                    </a14:imgEffect>
                    <a14:imgEffect>
                      <a14:brightnessContrast bright="25000"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73" y="3589143"/>
            <a:ext cx="8738533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Участники </a:t>
            </a:r>
            <a:r>
              <a:rPr lang="ru-RU" sz="1800" b="1" dirty="0" smtClean="0"/>
              <a:t>Кинолагеря</a:t>
            </a:r>
            <a:r>
              <a:rPr lang="ru-RU" sz="1800" dirty="0" smtClean="0"/>
              <a:t> </a:t>
            </a:r>
            <a:r>
              <a:rPr lang="ru-RU" sz="1800" dirty="0"/>
              <a:t>примут участие в мастер-классах </a:t>
            </a:r>
            <a:r>
              <a:rPr lang="ru-RU" sz="1800" dirty="0" smtClean="0"/>
              <a:t>по </a:t>
            </a:r>
            <a:r>
              <a:rPr lang="ru-RU" sz="1800" dirty="0"/>
              <a:t>сценарному делу, режиссуре, актерскому мастерству, будут решать задачи, </a:t>
            </a:r>
            <a:r>
              <a:rPr lang="ru-RU" sz="1800" dirty="0" smtClean="0"/>
              <a:t>которые </a:t>
            </a:r>
            <a:r>
              <a:rPr lang="ru-RU" sz="1800" dirty="0"/>
              <a:t>стоят перед серьезными кинематографистами, смогут обустроить свою съемочную </a:t>
            </a:r>
            <a:r>
              <a:rPr lang="ru-RU" sz="1800" dirty="0" smtClean="0"/>
              <a:t>площадку </a:t>
            </a:r>
            <a:br>
              <a:rPr lang="ru-RU" sz="1800" dirty="0" smtClean="0"/>
            </a:br>
            <a:r>
              <a:rPr lang="ru-RU" sz="1800" dirty="0" smtClean="0"/>
              <a:t>и</a:t>
            </a:r>
            <a:r>
              <a:rPr lang="ru-RU" sz="1800" dirty="0"/>
              <a:t>, разделившись на </a:t>
            </a:r>
            <a:r>
              <a:rPr lang="ru-RU" sz="1800" dirty="0" smtClean="0"/>
              <a:t>команды</a:t>
            </a:r>
            <a:r>
              <a:rPr lang="ru-RU" sz="1800" dirty="0"/>
              <a:t>, снимут короткометражные фильмы.  </a:t>
            </a:r>
            <a:r>
              <a:rPr lang="ru-RU" sz="1800" dirty="0" smtClean="0"/>
              <a:t>За </a:t>
            </a:r>
            <a:r>
              <a:rPr lang="ru-RU" sz="1800" dirty="0"/>
              <a:t>две недели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они </a:t>
            </a:r>
            <a:r>
              <a:rPr lang="ru-RU" sz="1800" dirty="0"/>
              <a:t>пройдут полный путь: от введения в мир </a:t>
            </a:r>
            <a:r>
              <a:rPr lang="ru-RU" sz="1800" dirty="0" smtClean="0"/>
              <a:t>кино до </a:t>
            </a:r>
            <a:r>
              <a:rPr lang="ru-RU" sz="1800" dirty="0"/>
              <a:t>выхода фильма на экраны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его презентации </a:t>
            </a:r>
            <a:r>
              <a:rPr lang="ru-RU" sz="1800" dirty="0" smtClean="0"/>
              <a:t>большой </a:t>
            </a:r>
            <a:r>
              <a:rPr lang="ru-RU" sz="1800" dirty="0"/>
              <a:t>аудитории. </a:t>
            </a:r>
            <a:endParaRPr lang="ru-RU" sz="1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18592" y="404664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23 июля по 5 августа «Кинокурс» </a:t>
            </a:r>
            <a:r>
              <a:rPr lang="ru-RU" dirty="0"/>
              <a:t>проведет первую профильную киносмену в Приморском крае. </a:t>
            </a:r>
            <a:endParaRPr lang="en-US" dirty="0" smtClean="0"/>
          </a:p>
          <a:p>
            <a:r>
              <a:rPr lang="ru-RU" dirty="0" smtClean="0"/>
              <a:t>Две </a:t>
            </a:r>
            <a:r>
              <a:rPr lang="ru-RU" dirty="0"/>
              <a:t>недели ученики 9 - 11 классов будут постигать азы кино 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снимать свои фильмы на </a:t>
            </a:r>
            <a:r>
              <a:rPr lang="ru-RU" dirty="0" smtClean="0"/>
              <a:t>тему «Поколение </a:t>
            </a:r>
            <a:r>
              <a:rPr lang="ru-RU" dirty="0" err="1" smtClean="0"/>
              <a:t>маугли</a:t>
            </a:r>
            <a:r>
              <a:rPr lang="ru-RU" dirty="0" smtClean="0"/>
              <a:t>».</a:t>
            </a:r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5450" y="1951672"/>
            <a:ext cx="8645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60 детей со всего Приморья разделятся на </a:t>
            </a:r>
            <a:r>
              <a:rPr lang="ru-RU" dirty="0" smtClean="0"/>
              <a:t>команды </a:t>
            </a:r>
            <a:r>
              <a:rPr lang="ru-RU" dirty="0"/>
              <a:t>и снимут короткометражные </a:t>
            </a:r>
            <a:r>
              <a:rPr lang="ru-RU" dirty="0" smtClean="0"/>
              <a:t>фильмы. Авторы лучшего фильма будут награждены </a:t>
            </a:r>
            <a:r>
              <a:rPr lang="ru-RU" b="1" dirty="0" smtClean="0"/>
              <a:t>специальным призом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smtClean="0"/>
              <a:t>от партнера проекта, </a:t>
            </a:r>
            <a:r>
              <a:rPr lang="ru-RU" dirty="0"/>
              <a:t>а самым активным участникам </a:t>
            </a:r>
            <a:r>
              <a:rPr lang="ru-RU" dirty="0" smtClean="0"/>
              <a:t>Кинолагеря </a:t>
            </a:r>
            <a:r>
              <a:rPr lang="ru-RU" dirty="0"/>
              <a:t>предложат принять участие в перспективных проектах «</a:t>
            </a:r>
            <a:r>
              <a:rPr lang="ru-RU" dirty="0" smtClean="0"/>
              <a:t>Кинокурса» </a:t>
            </a:r>
            <a:r>
              <a:rPr lang="ru-RU" dirty="0"/>
              <a:t>– кинофестивале </a:t>
            </a:r>
            <a:r>
              <a:rPr lang="ru-RU" b="1" dirty="0"/>
              <a:t>«Уровень шума»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b="1" dirty="0"/>
              <a:t>Д</a:t>
            </a:r>
            <a:r>
              <a:rPr lang="ru-RU" b="1" dirty="0" smtClean="0"/>
              <a:t>альневосточной </a:t>
            </a:r>
            <a:r>
              <a:rPr lang="ru-RU" b="1" dirty="0"/>
              <a:t>киношколе</a:t>
            </a:r>
            <a:r>
              <a:rPr lang="ru-RU" dirty="0"/>
              <a:t>.</a:t>
            </a:r>
          </a:p>
        </p:txBody>
      </p:sp>
      <p:pic>
        <p:nvPicPr>
          <p:cNvPr id="4102" name="Picture 6" descr="C:\Users\ветеран IT\Picture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93"/>
            <a:ext cx="1708537" cy="16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592" y="5346675"/>
            <a:ext cx="8770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Выбирать победителя – и это изюминка лагеря – будет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Константин Хабенский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64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к\Documents\2.2 Кинокурс\fest\8HUoT3W4gGY.jpg"/>
          <p:cNvPicPr>
            <a:picLocks noChangeAspect="1" noChangeArrowheads="1"/>
          </p:cNvPicPr>
          <p:nvPr/>
        </p:nvPicPr>
        <p:blipFill>
          <a:blip r:embed="rId2">
            <a:lum bright="51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к\Documents\2.2 Кинокурс\fest\F_7swuFE4J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2" cy="36433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13858" y="1311003"/>
            <a:ext cx="398921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Кинокурс»</a:t>
            </a:r>
            <a:r>
              <a:rPr lang="ru-RU" dirty="0"/>
              <a:t> </a:t>
            </a:r>
            <a:endParaRPr lang="ru-RU" dirty="0" smtClean="0"/>
          </a:p>
          <a:p>
            <a:endParaRPr lang="ru-RU" sz="500" dirty="0" smtClean="0"/>
          </a:p>
          <a:p>
            <a:r>
              <a:rPr lang="ru-RU" dirty="0" smtClean="0"/>
              <a:t>уже зарекомендовал </a:t>
            </a:r>
            <a:r>
              <a:rPr lang="ru-RU" dirty="0"/>
              <a:t>себя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эффективная площадка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поддержке начинающих кинематографистов и привлечению всех жителей на территории работы проекта к культурной жизни </a:t>
            </a:r>
            <a:endParaRPr lang="ru-RU" dirty="0" smtClean="0"/>
          </a:p>
          <a:p>
            <a:r>
              <a:rPr lang="ru-RU" dirty="0" smtClean="0"/>
              <a:t>как в </a:t>
            </a:r>
            <a:r>
              <a:rPr lang="ru-RU" dirty="0"/>
              <a:t>«</a:t>
            </a:r>
            <a:r>
              <a:rPr lang="ru-RU" dirty="0" err="1"/>
              <a:t>онлайне</a:t>
            </a:r>
            <a:r>
              <a:rPr lang="ru-RU" dirty="0"/>
              <a:t>», так и в «</a:t>
            </a:r>
            <a:r>
              <a:rPr lang="ru-RU" dirty="0" err="1"/>
              <a:t>оффлайне</a:t>
            </a:r>
            <a:r>
              <a:rPr lang="ru-RU" dirty="0"/>
              <a:t>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88235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«Кинокурса» в 2013 году была проведена </a:t>
            </a:r>
            <a:r>
              <a:rPr lang="ru-RU" b="1" dirty="0" smtClean="0"/>
              <a:t>первая киношкола на Дальнем Востоке</a:t>
            </a:r>
            <a:r>
              <a:rPr lang="ru-RU" dirty="0" smtClean="0"/>
              <a:t>, серия городских кинофестивалей, а также краевой кинофестиваль. </a:t>
            </a:r>
            <a:endParaRPr lang="en-US" dirty="0" smtClean="0"/>
          </a:p>
          <a:p>
            <a:endParaRPr lang="ru-RU" sz="500" dirty="0" smtClean="0"/>
          </a:p>
          <a:p>
            <a:r>
              <a:rPr lang="ru-RU" dirty="0" smtClean="0"/>
              <a:t>В наших мероприятиях приняли участие более 2000 человек, </a:t>
            </a:r>
          </a:p>
          <a:p>
            <a:r>
              <a:rPr lang="ru-RU" dirty="0" smtClean="0"/>
              <a:t>было снято 30 короткометражных фильмов, молодые режиссеры и сценаристы получили гранты на общую сумму 310 000 рублей, 50 молодых людей со всего края впервые получили возможность представить свои работы на большом экране. </a:t>
            </a:r>
            <a:endParaRPr lang="en-US" dirty="0" smtClean="0"/>
          </a:p>
          <a:p>
            <a:endParaRPr lang="en-US" sz="500" dirty="0"/>
          </a:p>
          <a:p>
            <a:r>
              <a:rPr lang="ru-RU" dirty="0"/>
              <a:t>По итогам 2013 года «Кинокурс» </a:t>
            </a:r>
            <a:r>
              <a:rPr lang="ru-RU" dirty="0" smtClean="0"/>
              <a:t>был </a:t>
            </a:r>
            <a:r>
              <a:rPr lang="ru-RU" dirty="0"/>
              <a:t>признан </a:t>
            </a:r>
            <a:r>
              <a:rPr lang="ru-RU" b="1" dirty="0"/>
              <a:t>лучшим проектом </a:t>
            </a:r>
            <a:r>
              <a:rPr lang="ru-RU" dirty="0" smtClean="0"/>
              <a:t>в </a:t>
            </a:r>
            <a:r>
              <a:rPr lang="ru-RU" dirty="0"/>
              <a:t>области социальных коммуникаций </a:t>
            </a:r>
            <a:r>
              <a:rPr lang="ru-RU" dirty="0" smtClean="0"/>
              <a:t>и </a:t>
            </a:r>
            <a:r>
              <a:rPr lang="ru-RU" dirty="0"/>
              <a:t>благотворительности </a:t>
            </a:r>
            <a:r>
              <a:rPr lang="ru-RU" dirty="0" smtClean="0"/>
              <a:t>премии </a:t>
            </a:r>
            <a:r>
              <a:rPr lang="ru-RU" dirty="0"/>
              <a:t>«Серебряный лучник» </a:t>
            </a:r>
            <a:r>
              <a:rPr lang="ru-RU" dirty="0" smtClean="0"/>
              <a:t>и </a:t>
            </a:r>
            <a:r>
              <a:rPr lang="ru-RU" dirty="0"/>
              <a:t>вошел в тройку лучших проектов дальневосточной премии </a:t>
            </a:r>
            <a:r>
              <a:rPr lang="ru-RU" dirty="0" smtClean="0"/>
              <a:t>«</a:t>
            </a:r>
            <a:r>
              <a:rPr lang="ru-RU" dirty="0"/>
              <a:t>Маркетолог года».</a:t>
            </a:r>
          </a:p>
          <a:p>
            <a:endParaRPr lang="ru-RU" dirty="0" smtClean="0"/>
          </a:p>
        </p:txBody>
      </p:sp>
      <p:pic>
        <p:nvPicPr>
          <p:cNvPr id="3074" name="Picture 2" descr="E:\2.2 Кинокурс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5507"/>
            <a:ext cx="1478748" cy="14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9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етеран IT\Pictures\FileHandl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458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086" y="694014"/>
            <a:ext cx="4294081" cy="1440160"/>
          </a:xfrm>
        </p:spPr>
        <p:txBody>
          <a:bodyPr/>
          <a:lstStyle/>
          <a:p>
            <a:r>
              <a:rPr lang="ru-RU" b="1" dirty="0"/>
              <a:t>Кинолагерь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29" y="3501008"/>
            <a:ext cx="8229600" cy="269289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Проект «Кинолагерь» осуществляется при поддержке Молодежного центра союза кинематографистов РФ.</a:t>
            </a:r>
          </a:p>
          <a:p>
            <a:endParaRPr lang="ru-RU" sz="1800" dirty="0"/>
          </a:p>
          <a:p>
            <a:r>
              <a:rPr lang="ru-RU" sz="1800" dirty="0" smtClean="0"/>
              <a:t>В рамках проекта будут проводиться ежедневные мастер-классы по киноискусству, а также регулярные творческие мероприятия с привлечением действующих профессионалов киноиндустрии.</a:t>
            </a:r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Участники </a:t>
            </a:r>
            <a:r>
              <a:rPr lang="ru-RU" sz="1800" dirty="0" err="1" smtClean="0"/>
              <a:t>киносмены</a:t>
            </a:r>
            <a:r>
              <a:rPr lang="ru-RU" sz="1800" dirty="0" smtClean="0"/>
              <a:t> получат возможность получить специальный приз </a:t>
            </a:r>
            <a:br>
              <a:rPr lang="ru-RU" sz="1800" dirty="0" smtClean="0"/>
            </a:br>
            <a:r>
              <a:rPr lang="ru-RU" sz="1800" dirty="0" smtClean="0"/>
              <a:t>от Официального партнера </a:t>
            </a:r>
            <a:r>
              <a:rPr lang="ru-RU" sz="1800" dirty="0" err="1" smtClean="0"/>
              <a:t>Кинолагеря</a:t>
            </a:r>
            <a:r>
              <a:rPr lang="ru-RU" sz="1800" dirty="0" smtClean="0"/>
              <a:t>!</a:t>
            </a:r>
          </a:p>
        </p:txBody>
      </p:sp>
      <p:pic>
        <p:nvPicPr>
          <p:cNvPr id="6" name="Picture 2" descr="C:\Users\ветеран IT\Pictures\blank_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13" y="1841420"/>
            <a:ext cx="3384376" cy="1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теран IT\Pictures\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4912"/>
            <a:ext cx="1800200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3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ветеран IT\Pictures\tmblr stl\filmmaking_documentary_0.200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860"/>
            <a:ext cx="9144000" cy="395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18" y="41472"/>
            <a:ext cx="7353347" cy="1143000"/>
          </a:xfrm>
        </p:spPr>
        <p:txBody>
          <a:bodyPr/>
          <a:lstStyle/>
          <a:p>
            <a:r>
              <a:rPr lang="ru-RU" b="1" dirty="0" smtClean="0"/>
              <a:t>Мастер-классы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081" y="3068960"/>
            <a:ext cx="6696744" cy="4122294"/>
          </a:xfrm>
        </p:spPr>
        <p:txBody>
          <a:bodyPr>
            <a:noAutofit/>
          </a:bodyPr>
          <a:lstStyle/>
          <a:p>
            <a:r>
              <a:rPr lang="ru-RU" sz="2200" dirty="0" smtClean="0"/>
              <a:t>Сценарное мастерство</a:t>
            </a:r>
          </a:p>
          <a:p>
            <a:r>
              <a:rPr lang="ru-RU" sz="2200" dirty="0" smtClean="0"/>
              <a:t>Драматургия</a:t>
            </a:r>
          </a:p>
          <a:p>
            <a:r>
              <a:rPr lang="ru-RU" sz="2200" dirty="0" smtClean="0"/>
              <a:t>Актерское мастерство</a:t>
            </a:r>
          </a:p>
          <a:p>
            <a:r>
              <a:rPr lang="ru-RU" sz="2200" dirty="0" smtClean="0"/>
              <a:t>Режиссура</a:t>
            </a:r>
          </a:p>
          <a:p>
            <a:r>
              <a:rPr lang="ru-RU" sz="2200" dirty="0" smtClean="0"/>
              <a:t>Операторская работа</a:t>
            </a:r>
          </a:p>
          <a:p>
            <a:r>
              <a:rPr lang="ru-RU" sz="2200" dirty="0" smtClean="0"/>
              <a:t>Звукорежиссура и шумовое оформление</a:t>
            </a:r>
          </a:p>
          <a:p>
            <a:r>
              <a:rPr lang="ru-RU" sz="2200" dirty="0" smtClean="0"/>
              <a:t>Продюсирование и подготовка </a:t>
            </a:r>
            <a:br>
              <a:rPr lang="ru-RU" sz="2200" dirty="0" smtClean="0"/>
            </a:br>
            <a:r>
              <a:rPr lang="ru-RU" sz="2200" dirty="0" smtClean="0"/>
              <a:t>съемочного процесса</a:t>
            </a:r>
          </a:p>
          <a:p>
            <a:r>
              <a:rPr lang="ru-RU" sz="2200" dirty="0"/>
              <a:t>Мастер-класс от </a:t>
            </a:r>
            <a:r>
              <a:rPr lang="en-US" sz="2200" dirty="0"/>
              <a:t>VIP-</a:t>
            </a:r>
            <a:r>
              <a:rPr lang="ru-RU" sz="2200" dirty="0" smtClean="0"/>
              <a:t>гостя</a:t>
            </a:r>
            <a:endParaRPr lang="ru-RU" sz="2200" dirty="0"/>
          </a:p>
        </p:txBody>
      </p:sp>
      <p:pic>
        <p:nvPicPr>
          <p:cNvPr id="4" name="Picture 15" descr="C:\Users\пк\Documents\2.2 Кинокурс\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7" y="184392"/>
            <a:ext cx="1286640" cy="1248423"/>
          </a:xfrm>
          <a:prstGeom prst="rect">
            <a:avLst/>
          </a:prstGeom>
          <a:noFill/>
        </p:spPr>
      </p:pic>
      <p:pic>
        <p:nvPicPr>
          <p:cNvPr id="2050" name="Picture 2" descr="C:\Users\ветеран IT\Pictures\blank_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9697"/>
            <a:ext cx="65532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30582" y="1827740"/>
            <a:ext cx="827141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Участники </a:t>
            </a:r>
            <a:r>
              <a:rPr lang="ru-RU" sz="2000" dirty="0" err="1" smtClean="0"/>
              <a:t>Кинолагеря</a:t>
            </a:r>
            <a:r>
              <a:rPr lang="ru-RU" sz="2000" dirty="0" smtClean="0"/>
              <a:t> будут изучать основы кинопроизводства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b="1" dirty="0" smtClean="0"/>
              <a:t>специализированных мастер-классах </a:t>
            </a:r>
            <a:r>
              <a:rPr lang="ru-RU" sz="2000" dirty="0" smtClean="0"/>
              <a:t>и творческих мастерских:</a:t>
            </a:r>
          </a:p>
        </p:txBody>
      </p:sp>
    </p:spTree>
    <p:extLst>
      <p:ext uri="{BB962C8B-B14F-4D97-AF65-F5344CB8AC3E}">
        <p14:creationId xmlns:p14="http://schemas.microsoft.com/office/powerpoint/2010/main" val="89451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етеран IT\Pictures\tmblr stl\cine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810000"/>
            <a:ext cx="4584700" cy="3048000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33"/>
            <a:ext cx="7209184" cy="850106"/>
          </a:xfrm>
        </p:spPr>
        <p:txBody>
          <a:bodyPr/>
          <a:lstStyle/>
          <a:p>
            <a:r>
              <a:rPr lang="ru-RU" b="1" dirty="0" smtClean="0"/>
              <a:t>Практические занятия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98" y="2708920"/>
            <a:ext cx="8727404" cy="367240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Вечерние кинопросмотры, обсуждение и разбор шедевров мирового кино</a:t>
            </a:r>
          </a:p>
          <a:p>
            <a:pPr lvl="1"/>
            <a:endParaRPr lang="ru-RU" sz="1300" dirty="0" smtClean="0"/>
          </a:p>
          <a:p>
            <a:r>
              <a:rPr lang="ru-RU" sz="2800" dirty="0" smtClean="0"/>
              <a:t>Самостоятельное написание сценария</a:t>
            </a:r>
          </a:p>
          <a:p>
            <a:endParaRPr lang="ru-RU" sz="1300" dirty="0" smtClean="0"/>
          </a:p>
          <a:p>
            <a:r>
              <a:rPr lang="ru-RU" sz="2800" dirty="0"/>
              <a:t>Съемка фильмов в командах </a:t>
            </a:r>
            <a:r>
              <a:rPr lang="ru-RU" sz="2800" dirty="0" smtClean="0"/>
              <a:t>самостоятельно и </a:t>
            </a:r>
            <a:r>
              <a:rPr lang="ru-RU" sz="2800" dirty="0"/>
              <a:t>совместно </a:t>
            </a:r>
            <a:r>
              <a:rPr lang="ru-RU" sz="2800" dirty="0" smtClean="0"/>
              <a:t>с </a:t>
            </a:r>
            <a:r>
              <a:rPr lang="ru-RU" sz="2800" dirty="0"/>
              <a:t>выпускниками киношколы «</a:t>
            </a:r>
            <a:r>
              <a:rPr lang="ru-RU" sz="2800" dirty="0" err="1"/>
              <a:t>Кинокурса</a:t>
            </a:r>
            <a:r>
              <a:rPr lang="ru-RU" sz="2800" dirty="0" smtClean="0"/>
              <a:t>»</a:t>
            </a:r>
            <a:endParaRPr lang="ru-RU" sz="1300" dirty="0" smtClean="0"/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sz="2800" dirty="0" smtClean="0"/>
              <a:t>Творческие встречи с действующими профессионалами киноиндустрии</a:t>
            </a:r>
          </a:p>
          <a:p>
            <a:endParaRPr lang="ru-RU" sz="1300" dirty="0" smtClean="0"/>
          </a:p>
          <a:p>
            <a:r>
              <a:rPr lang="ru-RU" sz="2900" dirty="0"/>
              <a:t>Участие в театральных постановках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sz="2800" dirty="0" smtClean="0"/>
              <a:t>Кинофестиваль с показом всех работ. </a:t>
            </a:r>
            <a:br>
              <a:rPr lang="ru-RU" sz="2800" dirty="0" smtClean="0"/>
            </a:br>
            <a:r>
              <a:rPr lang="ru-RU" sz="2800" dirty="0" smtClean="0"/>
              <a:t>Победителя выбирает известный </a:t>
            </a:r>
            <a:br>
              <a:rPr lang="ru-RU" sz="2800" dirty="0" smtClean="0"/>
            </a:br>
            <a:r>
              <a:rPr lang="ru-RU" sz="2800" dirty="0" smtClean="0"/>
              <a:t>актер мирового уровня</a:t>
            </a:r>
            <a:endParaRPr lang="ru-RU" sz="2800" dirty="0"/>
          </a:p>
        </p:txBody>
      </p:sp>
      <p:pic>
        <p:nvPicPr>
          <p:cNvPr id="3074" name="Picture 2" descr="C:\Users\ветеран IT\Pictures\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84" y="116632"/>
            <a:ext cx="1312540" cy="12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етеран IT\Pictures\blank_li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9697"/>
            <a:ext cx="65532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30582" y="1556792"/>
            <a:ext cx="827141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Помимо теоретических знаний студенты Киносмены также будут заняты</a:t>
            </a:r>
            <a:br>
              <a:rPr lang="ru-RU" sz="2000" dirty="0" smtClean="0"/>
            </a:br>
            <a:r>
              <a:rPr lang="ru-RU" sz="2000" dirty="0" smtClean="0"/>
              <a:t>в практических занятиях и </a:t>
            </a:r>
            <a:r>
              <a:rPr lang="ru-RU" sz="2000" b="1" dirty="0" smtClean="0"/>
              <a:t>творческих мероприятиях</a:t>
            </a:r>
            <a:r>
              <a:rPr lang="ru-RU" sz="2000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5871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4" y="274638"/>
            <a:ext cx="8229600" cy="801664"/>
          </a:xfrm>
        </p:spPr>
        <p:txBody>
          <a:bodyPr/>
          <a:lstStyle/>
          <a:p>
            <a:r>
              <a:rPr lang="ru-RU" b="1" dirty="0" smtClean="0"/>
              <a:t>Мастера </a:t>
            </a:r>
            <a:r>
              <a:rPr lang="ru-RU" b="1" dirty="0" err="1" smtClean="0"/>
              <a:t>кинолагеря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3300" y="1571466"/>
            <a:ext cx="3538736" cy="1912581"/>
          </a:xfrm>
        </p:spPr>
        <p:txBody>
          <a:bodyPr>
            <a:normAutofit fontScale="55000" lnSpcReduction="20000"/>
          </a:bodyPr>
          <a:lstStyle/>
          <a:p>
            <a:pPr marL="0"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Маргарита Басенко</a:t>
            </a:r>
            <a:r>
              <a:rPr lang="ru-RU" b="1" dirty="0" smtClean="0">
                <a:cs typeface="Arial" pitchFamily="34" charset="0"/>
              </a:rPr>
              <a:t>. 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Звукорежиссер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cs typeface="Arial" pitchFamily="34" charset="0"/>
              </a:rPr>
              <a:t>Работы: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 «Две сестры», «Темный час», «Незнакомка из Сены»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(призер XVIII МКФ «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Лiстапад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» в Минске); «Горячая линия», «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Tanz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mit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err="1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mir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»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cs typeface="Arial" pitchFamily="34" charset="0"/>
              </a:rPr>
              <a:t>(Германия).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00B7F3"/>
              </a:solidFill>
              <a:effectLst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51931" y="4437112"/>
            <a:ext cx="3312368" cy="1598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3C3C3C"/>
                </a:solidFill>
                <a:cs typeface="Arial" pitchFamily="34" charset="0"/>
              </a:rPr>
              <a:t>Тихон Макаров</a:t>
            </a:r>
            <a:r>
              <a:rPr lang="ru-RU" sz="1800" b="1" dirty="0" smtClean="0">
                <a:cs typeface="Arial" pitchFamily="34" charset="0"/>
              </a:rPr>
              <a:t>. </a:t>
            </a:r>
            <a:r>
              <a:rPr lang="ru-RU" sz="1800" b="1" dirty="0" smtClean="0">
                <a:solidFill>
                  <a:srgbClr val="3C3C3C"/>
                </a:solidFill>
                <a:cs typeface="Arial" pitchFamily="34" charset="0"/>
              </a:rPr>
              <a:t>Режиссер</a:t>
            </a:r>
          </a:p>
          <a:p>
            <a:pPr marL="0" indent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 smtClean="0">
                <a:cs typeface="Arial" pitchFamily="34" charset="0"/>
              </a:rPr>
              <a:t>Лауреат гран-при конкурса </a:t>
            </a:r>
            <a:br>
              <a:rPr lang="ru-RU" sz="1800" dirty="0" smtClean="0">
                <a:cs typeface="Arial" pitchFamily="34" charset="0"/>
              </a:rPr>
            </a:br>
            <a:r>
              <a:rPr lang="ru-RU" sz="1800" dirty="0" smtClean="0">
                <a:cs typeface="Arial" pitchFamily="34" charset="0"/>
              </a:rPr>
              <a:t>на лучший короткометражный сценарий Международного кинофестиваля «Меридианы Тихого» (2007 г.) </a:t>
            </a:r>
          </a:p>
        </p:txBody>
      </p:sp>
      <p:pic>
        <p:nvPicPr>
          <p:cNvPr id="7" name="Picture 15" descr="C:\Users\пк\Documents\2.2 Кинокурс\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142852"/>
            <a:ext cx="1294705" cy="1256248"/>
          </a:xfrm>
          <a:prstGeom prst="rect">
            <a:avLst/>
          </a:prstGeom>
          <a:noFill/>
        </p:spPr>
      </p:pic>
      <p:pic>
        <p:nvPicPr>
          <p:cNvPr id="1029" name="Picture 5" descr="C:\Users\ветеран IT\Pictures\film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091516"/>
            <a:ext cx="4402696" cy="55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етеран IT\Documents\2013\киношкола фото\WaNqVTMkSZ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14" y="1370234"/>
            <a:ext cx="3024336" cy="23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ветеран IT\Pictures\portrait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0" y="3946337"/>
            <a:ext cx="3134490" cy="24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пк\Documents\2.2 Кинокурс\blank_li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0087" y="3737118"/>
            <a:ext cx="3742977" cy="159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2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050912"/>
            <a:ext cx="3083768" cy="140480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1800" b="1" dirty="0" smtClean="0"/>
              <a:t>Александр </a:t>
            </a:r>
            <a:r>
              <a:rPr lang="ru-RU" sz="1800" b="1" dirty="0" err="1" smtClean="0"/>
              <a:t>Фаткулин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и Компания </a:t>
            </a:r>
            <a:r>
              <a:rPr lang="ru-RU" sz="1800" b="1" dirty="0"/>
              <a:t>«</a:t>
            </a:r>
            <a:r>
              <a:rPr lang="ru-RU" sz="1800" b="1" dirty="0" smtClean="0"/>
              <a:t>Фаза»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 smtClean="0"/>
              <a:t>Полный цикл производства видео, рекламы и фильмов.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241" y="4104810"/>
            <a:ext cx="3528392" cy="142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Георгий Саенко. Режиссер. Режиссер монтажа.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Работы: полнометражный фильм «Проект «Панацея»</a:t>
            </a:r>
          </a:p>
          <a:p>
            <a:pPr>
              <a:lnSpc>
                <a:spcPct val="80000"/>
              </a:lnSpc>
            </a:pPr>
            <a:r>
              <a:rPr lang="ru-RU" dirty="0"/>
              <a:t>Победитель</a:t>
            </a:r>
            <a:r>
              <a:rPr lang="en-US" dirty="0"/>
              <a:t> </a:t>
            </a:r>
            <a:r>
              <a:rPr lang="ru-RU" dirty="0" smtClean="0"/>
              <a:t>краевого</a:t>
            </a:r>
            <a:br>
              <a:rPr lang="ru-RU" dirty="0" smtClean="0"/>
            </a:br>
            <a:r>
              <a:rPr lang="ru-RU" dirty="0" smtClean="0"/>
              <a:t>кинофестиваля </a:t>
            </a:r>
            <a:r>
              <a:rPr lang="ru-RU" dirty="0"/>
              <a:t>«Уровень Шума».</a:t>
            </a:r>
          </a:p>
        </p:txBody>
      </p:sp>
      <p:pic>
        <p:nvPicPr>
          <p:cNvPr id="8" name="Picture 5" descr="C:\Users\ветеран IT\Pictures\film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1" y="151981"/>
            <a:ext cx="4703891" cy="63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етеран IT\Pictures\portrait\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67" y="476672"/>
            <a:ext cx="3306717" cy="25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пк\Documents\2.2 Кинокурс\blank_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259085"/>
            <a:ext cx="3742977" cy="159153"/>
          </a:xfrm>
          <a:prstGeom prst="rect">
            <a:avLst/>
          </a:prstGeom>
          <a:noFill/>
        </p:spPr>
      </p:pic>
      <p:pic>
        <p:nvPicPr>
          <p:cNvPr id="2053" name="Picture 5" descr="C:\Users\ветеран IT\Pictures\portrait\RiOQ9YD_5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67" y="3418238"/>
            <a:ext cx="3306717" cy="28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68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5436096" y="721838"/>
            <a:ext cx="3178696" cy="1843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900" b="1" dirty="0" smtClean="0"/>
              <a:t>Алексей Федосеев. Режиссер.</a:t>
            </a:r>
          </a:p>
          <a:p>
            <a:pPr marL="0" indent="0">
              <a:buNone/>
            </a:pPr>
            <a:r>
              <a:rPr lang="ru-RU" sz="1900" dirty="0" smtClean="0"/>
              <a:t>Победитель </a:t>
            </a:r>
            <a:r>
              <a:rPr lang="en-US" sz="1900" dirty="0" smtClean="0"/>
              <a:t>IV</a:t>
            </a:r>
            <a:r>
              <a:rPr lang="ru-RU" sz="1900" dirty="0" smtClean="0"/>
              <a:t> городского кинофестиваля </a:t>
            </a:r>
            <a:br>
              <a:rPr lang="ru-RU" sz="1900" dirty="0" smtClean="0"/>
            </a:br>
            <a:r>
              <a:rPr lang="ru-RU" sz="1900" dirty="0" smtClean="0"/>
              <a:t>«Уровень Шума», </a:t>
            </a:r>
          </a:p>
          <a:p>
            <a:pPr marL="0" indent="0">
              <a:buNone/>
            </a:pPr>
            <a:r>
              <a:rPr lang="ru-RU" sz="1900" dirty="0" smtClean="0"/>
              <a:t>Победитель</a:t>
            </a:r>
            <a:r>
              <a:rPr lang="en-US" sz="1900" dirty="0" smtClean="0"/>
              <a:t> </a:t>
            </a:r>
            <a:r>
              <a:rPr lang="ru-RU" sz="1900" dirty="0" smtClean="0"/>
              <a:t>краевого кинофестиваля </a:t>
            </a:r>
            <a:br>
              <a:rPr lang="ru-RU" sz="1900" dirty="0" smtClean="0"/>
            </a:br>
            <a:r>
              <a:rPr lang="ru-RU" sz="1900" dirty="0" smtClean="0"/>
              <a:t>«Уровень Шума».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500" dirty="0"/>
          </a:p>
        </p:txBody>
      </p:sp>
      <p:pic>
        <p:nvPicPr>
          <p:cNvPr id="10" name="Picture 5" descr="C:\Users\ветеран IT\Pictures\film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80" y="178544"/>
            <a:ext cx="4703891" cy="63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етеран IT\Documents\2013\fest\pitching\Gw-EjoQEHt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35" y="476672"/>
            <a:ext cx="3187779" cy="25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пк\Documents\2.2 Кинокурс\blank_l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3259085"/>
            <a:ext cx="3742977" cy="159153"/>
          </a:xfrm>
          <a:prstGeom prst="rect">
            <a:avLst/>
          </a:prstGeom>
          <a:noFill/>
        </p:spPr>
      </p:pic>
      <p:pic>
        <p:nvPicPr>
          <p:cNvPr id="13" name="Picture 2" descr="C:\Users\ветеран IT\Documents\2013\киношкола фото\AlVtqdmzl2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34" y="3645024"/>
            <a:ext cx="3187780" cy="245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7548" y="4135877"/>
            <a:ext cx="38075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Выпускники киношколы «Кинокурса» 2013</a:t>
            </a:r>
          </a:p>
          <a:p>
            <a:r>
              <a:rPr lang="ru-RU" dirty="0" smtClean="0"/>
              <a:t>Совместная работа: «Близнецы»</a:t>
            </a:r>
          </a:p>
          <a:p>
            <a:r>
              <a:rPr lang="ru-RU" dirty="0" smtClean="0"/>
              <a:t>Участники и победители серии кинофестивалей «Уровень Шума»</a:t>
            </a:r>
          </a:p>
        </p:txBody>
      </p:sp>
    </p:spTree>
    <p:extLst>
      <p:ext uri="{BB962C8B-B14F-4D97-AF65-F5344CB8AC3E}">
        <p14:creationId xmlns:p14="http://schemas.microsoft.com/office/powerpoint/2010/main" val="4007973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518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Кинолагерь</vt:lpstr>
      <vt:lpstr>Презентация PowerPoint</vt:lpstr>
      <vt:lpstr>Презентация PowerPoint</vt:lpstr>
      <vt:lpstr>Кинолагерь</vt:lpstr>
      <vt:lpstr>Мастер-классы</vt:lpstr>
      <vt:lpstr>Практические занятия</vt:lpstr>
      <vt:lpstr>Мастера кинолагеря</vt:lpstr>
      <vt:lpstr>Презентация PowerPoint</vt:lpstr>
      <vt:lpstr>Презентация PowerPoint</vt:lpstr>
      <vt:lpstr>Презентация PowerPoint</vt:lpstr>
      <vt:lpstr>Лагерь «Юность»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ветеран IT</dc:creator>
  <cp:lastModifiedBy>ветеран IT</cp:lastModifiedBy>
  <cp:revision>68</cp:revision>
  <dcterms:created xsi:type="dcterms:W3CDTF">2014-04-15T01:10:58Z</dcterms:created>
  <dcterms:modified xsi:type="dcterms:W3CDTF">2014-05-14T03:26:48Z</dcterms:modified>
</cp:coreProperties>
</file>